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78" r:id="rId11"/>
    <p:sldId id="279" r:id="rId12"/>
    <p:sldId id="280" r:id="rId13"/>
    <p:sldId id="277" r:id="rId14"/>
    <p:sldId id="264" r:id="rId15"/>
    <p:sldId id="287" r:id="rId16"/>
    <p:sldId id="288" r:id="rId17"/>
    <p:sldId id="265" r:id="rId18"/>
    <p:sldId id="266" r:id="rId19"/>
    <p:sldId id="267" r:id="rId20"/>
    <p:sldId id="268" r:id="rId21"/>
    <p:sldId id="281" r:id="rId22"/>
    <p:sldId id="282" r:id="rId23"/>
    <p:sldId id="283" r:id="rId24"/>
    <p:sldId id="284" r:id="rId25"/>
    <p:sldId id="285" r:id="rId26"/>
    <p:sldId id="272" r:id="rId27"/>
    <p:sldId id="286" r:id="rId28"/>
    <p:sldId id="289" r:id="rId29"/>
    <p:sldId id="27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9765" autoAdjust="0"/>
  </p:normalViewPr>
  <p:slideViewPr>
    <p:cSldViewPr>
      <p:cViewPr>
        <p:scale>
          <a:sx n="100" d="100"/>
          <a:sy n="100" d="100"/>
        </p:scale>
        <p:origin x="-114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BC1B0-2661-4FAA-82D2-11B06FBAFD5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D32FB-BD80-45F3-BB88-E8A9AA723D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mtClean="0"/>
              <a:t>The PageRank theory holds that even an imaginary surfer who is randomly clicking on links will eventually stop clicking. The probability, at any step, that the person will continue is a damping factor </a:t>
            </a:r>
            <a:r>
              <a:rPr lang="en-US" i="1" smtClean="0"/>
              <a:t>d</a:t>
            </a:r>
            <a:r>
              <a:rPr lang="en-US" smtClean="0"/>
              <a:t>. Various studies have tested different damping factors, but it is generally assumed that the damping factor will be set around 0.85.</a:t>
            </a:r>
          </a:p>
          <a:p>
            <a:pPr>
              <a:buFontTx/>
              <a:buChar char="-"/>
            </a:pPr>
            <a:r>
              <a:rPr lang="en-US" baseline="0" smtClean="0"/>
              <a:t> Eigensystem is a concept from linear algebra. Linear algebra studies linear transformations. Linear transformation is a function between two vector spaces that preserves vector addition and scalar multiplication.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D32FB-BD80-45F3-BB88-E8A9AA723DC3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9D66BAA-9F0D-40E0-894B-35A30927989A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664250E-EAA4-45F0-9FEA-983969A39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unimatrix0@liv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unimatrix0@live.com" TargetMode="External"/><Relationship Id="rId2" Type="http://schemas.openxmlformats.org/officeDocument/2006/relationships/hyperlink" Target="http://www.dmoz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unimatrix0@live.com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unimatrix0@live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Topic-Sensitive PageRank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b="1" smtClean="0">
                <a:latin typeface="+mj-lt"/>
              </a:rPr>
              <a:t>Presented by :</a:t>
            </a:r>
          </a:p>
          <a:p>
            <a:r>
              <a:rPr lang="en-US" sz="1800" smtClean="0">
                <a:latin typeface="+mj-lt"/>
              </a:rPr>
              <a:t>Bratislav V. Stojanovi</a:t>
            </a:r>
            <a:r>
              <a:rPr lang="sr-Latn-RS" sz="1800" smtClean="0">
                <a:latin typeface="+mj-lt"/>
              </a:rPr>
              <a:t>ć</a:t>
            </a:r>
            <a:endParaRPr lang="en-US" sz="1800" smtClean="0">
              <a:latin typeface="+mj-lt"/>
            </a:endParaRPr>
          </a:p>
          <a:p>
            <a:r>
              <a:rPr lang="en-US" sz="1800" smtClean="0">
                <a:latin typeface="+mj-lt"/>
              </a:rPr>
              <a:t>unimatrix0@live.com</a:t>
            </a:r>
            <a:endParaRPr lang="en-US" sz="1800">
              <a:latin typeface="+mj-lt"/>
            </a:endParaRPr>
          </a:p>
        </p:txBody>
      </p:sp>
      <p:pic>
        <p:nvPicPr>
          <p:cNvPr id="4" name="Picture 3" descr="logo_ET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381000"/>
            <a:ext cx="914400" cy="10241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5334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+mj-lt"/>
              </a:rPr>
              <a:t>University of Belgrade</a:t>
            </a:r>
          </a:p>
          <a:p>
            <a:r>
              <a:rPr lang="en-US" smtClean="0">
                <a:solidFill>
                  <a:schemeClr val="bg1"/>
                </a:solidFill>
                <a:latin typeface="+mj-lt"/>
              </a:rPr>
              <a:t>School of Electrical Engineering</a:t>
            </a:r>
            <a:endParaRPr lang="en-US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7924800" y="6400800"/>
            <a:ext cx="10668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#2 : PageRank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>
            <a:normAutofit/>
          </a:bodyPr>
          <a:lstStyle/>
          <a:p>
            <a:r>
              <a:rPr lang="en-US" sz="2400" i="1" smtClean="0">
                <a:latin typeface="+mj-lt"/>
              </a:rPr>
              <a:t>“Page is important if many important pages point to it”</a:t>
            </a:r>
            <a:endParaRPr lang="en-US" sz="2400" smtClean="0">
              <a:latin typeface="+mj-lt"/>
            </a:endParaRPr>
          </a:p>
          <a:p>
            <a:r>
              <a:rPr lang="en-US" sz="2400" smtClean="0">
                <a:latin typeface="+mj-lt"/>
              </a:rPr>
              <a:t>Simplified PageRank formula :</a:t>
            </a:r>
          </a:p>
          <a:p>
            <a:pPr lvl="1"/>
            <a:r>
              <a:rPr lang="en-US" sz="2200" smtClean="0">
                <a:latin typeface="+mj-lt"/>
              </a:rPr>
              <a:t>r = PR(G)</a:t>
            </a:r>
          </a:p>
          <a:p>
            <a:r>
              <a:rPr lang="en-US" sz="2400" smtClean="0">
                <a:latin typeface="+mj-lt"/>
              </a:rPr>
              <a:t>Input : Web graph G = (V,E)</a:t>
            </a:r>
          </a:p>
          <a:p>
            <a:r>
              <a:rPr lang="en-US" sz="2400" smtClean="0">
                <a:latin typeface="+mj-lt"/>
              </a:rPr>
              <a:t>Output : Rank vector r</a:t>
            </a:r>
          </a:p>
          <a:p>
            <a:r>
              <a:rPr lang="en-US" sz="2400" smtClean="0">
                <a:latin typeface="+mj-lt"/>
              </a:rPr>
              <a:t>Let G have n nodes (pages)</a:t>
            </a:r>
          </a:p>
          <a:p>
            <a:r>
              <a:rPr lang="en-US" sz="2400" smtClean="0">
                <a:latin typeface="+mj-lt"/>
              </a:rPr>
              <a:t>In-links of page i :</a:t>
            </a:r>
          </a:p>
          <a:p>
            <a:pPr lvl="1"/>
            <a:r>
              <a:rPr lang="en-US" sz="2200" smtClean="0">
                <a:latin typeface="+mj-lt"/>
              </a:rPr>
              <a:t>Hyperlinks that point to page i from other pages</a:t>
            </a:r>
          </a:p>
          <a:p>
            <a:r>
              <a:rPr lang="en-US" sz="2400" smtClean="0">
                <a:latin typeface="+mj-lt"/>
              </a:rPr>
              <a:t>Out-links of page i :</a:t>
            </a:r>
          </a:p>
          <a:p>
            <a:pPr lvl="1"/>
            <a:r>
              <a:rPr lang="en-US" sz="2200" smtClean="0">
                <a:latin typeface="+mj-lt"/>
              </a:rPr>
              <a:t>Hyperlinks that point out to other pages from page i</a:t>
            </a: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10/29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#2 : PageRank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Original PageRank formula :</a:t>
            </a: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r>
              <a:rPr lang="en-US" sz="2400" smtClean="0">
                <a:latin typeface="+mj-lt"/>
              </a:rPr>
              <a:t>Damping factor d = 0.85</a:t>
            </a:r>
          </a:p>
          <a:p>
            <a:r>
              <a:rPr lang="en-US" sz="2400" smtClean="0">
                <a:latin typeface="+mj-lt"/>
              </a:rPr>
              <a:t>More general formula :</a:t>
            </a:r>
          </a:p>
          <a:p>
            <a:r>
              <a:rPr lang="en-US" sz="2400" b="1" smtClean="0">
                <a:latin typeface="+mj-lt"/>
              </a:rPr>
              <a:t>Recursive definition!</a:t>
            </a:r>
          </a:p>
          <a:p>
            <a:r>
              <a:rPr lang="en-US" sz="2400" smtClean="0">
                <a:latin typeface="+mj-lt"/>
              </a:rPr>
              <a:t>Equation of the </a:t>
            </a:r>
            <a:r>
              <a:rPr lang="en-US" sz="2400" i="1" smtClean="0">
                <a:latin typeface="+mj-lt"/>
              </a:rPr>
              <a:t>eigensystem</a:t>
            </a:r>
            <a:r>
              <a:rPr lang="en-US" sz="2400" smtClean="0">
                <a:latin typeface="+mj-lt"/>
              </a:rPr>
              <a:t>, where the solution to P is an </a:t>
            </a:r>
            <a:r>
              <a:rPr lang="en-US" sz="2400" i="1" smtClean="0">
                <a:latin typeface="+mj-lt"/>
              </a:rPr>
              <a:t>eigenvector</a:t>
            </a:r>
            <a:r>
              <a:rPr lang="en-US" sz="2400" smtClean="0">
                <a:latin typeface="+mj-lt"/>
              </a:rPr>
              <a:t> with the corresponding </a:t>
            </a:r>
            <a:r>
              <a:rPr lang="en-US" sz="2400" i="1" smtClean="0">
                <a:latin typeface="+mj-lt"/>
              </a:rPr>
              <a:t>eigenvalue</a:t>
            </a:r>
            <a:r>
              <a:rPr lang="en-US" sz="2400" smtClean="0">
                <a:latin typeface="+mj-lt"/>
              </a:rPr>
              <a:t> of 1</a:t>
            </a:r>
          </a:p>
          <a:p>
            <a:r>
              <a:rPr lang="en-US" sz="2400" smtClean="0">
                <a:latin typeface="+mj-lt"/>
              </a:rPr>
              <a:t>Computation can be done using power iteration method</a:t>
            </a:r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11/29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6" name="Picture 5" descr="formul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8191" y="2438400"/>
            <a:ext cx="4247619" cy="1047619"/>
          </a:xfrm>
          <a:prstGeom prst="rect">
            <a:avLst/>
          </a:prstGeom>
        </p:spPr>
      </p:pic>
      <p:pic>
        <p:nvPicPr>
          <p:cNvPr id="7" name="Picture 6" descr="eige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400" y="3886200"/>
            <a:ext cx="1028571" cy="39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#2 : PageRank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12/29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" y="2324100"/>
            <a:ext cx="381000" cy="381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67100" y="23241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" y="50673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467100" y="5067300"/>
            <a:ext cx="381000" cy="381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4762500" y="2514600"/>
          <a:ext cx="37719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P1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I1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I2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I3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I4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I5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647700" y="1905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314700" y="1905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47700" y="54864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1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390900" y="55245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1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057400" y="24765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866900" y="20193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0.33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714500" y="31242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0.33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90500" y="36576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0.33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333500" y="39624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905000" y="49149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657600" y="37338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79" name="Table 78"/>
          <p:cNvGraphicFramePr>
            <a:graphicFrameLocks noGrp="1"/>
          </p:cNvGraphicFramePr>
          <p:nvPr/>
        </p:nvGraphicFramePr>
        <p:xfrm>
          <a:off x="4762500" y="2514600"/>
          <a:ext cx="37719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P1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I1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I2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0.83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I3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I4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I5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0" name="TextBox 79"/>
          <p:cNvSpPr txBox="1"/>
          <p:nvPr/>
        </p:nvSpPr>
        <p:spPr>
          <a:xfrm>
            <a:off x="647700" y="1905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314700" y="1905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1.83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47700" y="54864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0.33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90900" y="55245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0.83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866900" y="20193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0.33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714500" y="31242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0.33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0500" y="36576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0.33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333500" y="39624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0.165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905000" y="49149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0.165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657600" y="37338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0.83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057400" y="24765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1.83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91" name="Table 90"/>
          <p:cNvGraphicFramePr>
            <a:graphicFrameLocks noGrp="1"/>
          </p:cNvGraphicFramePr>
          <p:nvPr/>
        </p:nvGraphicFramePr>
        <p:xfrm>
          <a:off x="4762500" y="2514600"/>
          <a:ext cx="37719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P1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I1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I2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0.83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I3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1.325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0.495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I4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I5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3314700" y="1905000"/>
            <a:ext cx="8001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1.325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47700" y="1905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1.83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47700" y="54864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0.33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390900" y="55245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0.495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866900" y="20193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0.61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714500" y="31242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0.61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90500" y="36576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0.61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333500" y="39624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0.165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905000" y="49149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0.165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057400" y="24765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1.325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657600" y="37338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0.495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03" name="Table 102"/>
          <p:cNvGraphicFramePr>
            <a:graphicFrameLocks noGrp="1"/>
          </p:cNvGraphicFramePr>
          <p:nvPr/>
        </p:nvGraphicFramePr>
        <p:xfrm>
          <a:off x="4762500" y="2514600"/>
          <a:ext cx="37719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P1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I1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I2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0.83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I3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1.325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0.495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I4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1.325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1.27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0.61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0.775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I5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3314700" y="1905000"/>
            <a:ext cx="8001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1.27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47700" y="19050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1.325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47700" y="54864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0.61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390900" y="55245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0.775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90500" y="36576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0.442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714500" y="3124200"/>
            <a:ext cx="8001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0.442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866900" y="20193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0.442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057400" y="24765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1.27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905000" y="49149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0.305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333500" y="39624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0.305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657600" y="37338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0.775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15" name="Table 114"/>
          <p:cNvGraphicFramePr>
            <a:graphicFrameLocks noGrp="1"/>
          </p:cNvGraphicFramePr>
          <p:nvPr/>
        </p:nvGraphicFramePr>
        <p:xfrm>
          <a:off x="4762500" y="2514600"/>
          <a:ext cx="37719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P1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I1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I2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0.83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I3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1.83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1.325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0.495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I4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1.325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1.27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0.61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0.775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+mj-lt"/>
                        </a:rPr>
                        <a:t>I5</a:t>
                      </a:r>
                      <a:endParaRPr lang="en-US"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accent1"/>
                          </a:solidFill>
                          <a:latin typeface="+mj-lt"/>
                        </a:rPr>
                        <a:t>1.27</a:t>
                      </a:r>
                      <a:endParaRPr lang="en-US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+mj-lt"/>
                        </a:rPr>
                        <a:t>1.522</a:t>
                      </a:r>
                      <a:endParaRPr lang="en-US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00B050"/>
                          </a:solidFill>
                          <a:latin typeface="+mj-lt"/>
                        </a:rPr>
                        <a:t>0.442</a:t>
                      </a:r>
                      <a:endParaRPr lang="en-US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C000"/>
                          </a:solidFill>
                          <a:latin typeface="+mj-lt"/>
                        </a:rPr>
                        <a:t>0.747</a:t>
                      </a:r>
                      <a:endParaRPr lang="en-US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6" name="TextBox 115"/>
          <p:cNvSpPr txBox="1"/>
          <p:nvPr/>
        </p:nvSpPr>
        <p:spPr>
          <a:xfrm>
            <a:off x="3314700" y="1905000"/>
            <a:ext cx="8001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1.522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47700" y="19050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+mj-lt"/>
              </a:rPr>
              <a:t>1.27</a:t>
            </a:r>
            <a:endParaRPr lang="en-US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47700" y="54864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  <a:latin typeface="+mj-lt"/>
              </a:rPr>
              <a:t>0.442</a:t>
            </a:r>
            <a:endParaRPr lang="en-US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390900" y="55245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  <a:latin typeface="+mj-lt"/>
              </a:rPr>
              <a:t>0.747</a:t>
            </a:r>
            <a:endParaRPr lang="en-US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11" name="Straight Arrow Connector 10"/>
          <p:cNvCxnSpPr>
            <a:stCxn id="6" idx="4"/>
            <a:endCxn id="8" idx="0"/>
          </p:cNvCxnSpPr>
          <p:nvPr/>
        </p:nvCxnSpPr>
        <p:spPr>
          <a:xfrm rot="5400000">
            <a:off x="-304800" y="38862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7"/>
            <a:endCxn id="7" idx="3"/>
          </p:cNvCxnSpPr>
          <p:nvPr/>
        </p:nvCxnSpPr>
        <p:spPr>
          <a:xfrm rot="5400000" flipH="1" flipV="1">
            <a:off x="1030054" y="2630254"/>
            <a:ext cx="2473792" cy="2511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5"/>
            <a:endCxn id="9" idx="1"/>
          </p:cNvCxnSpPr>
          <p:nvPr/>
        </p:nvCxnSpPr>
        <p:spPr>
          <a:xfrm rot="16200000" flipH="1">
            <a:off x="1030054" y="2630254"/>
            <a:ext cx="2473792" cy="2511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6" idx="6"/>
          </p:cNvCxnSpPr>
          <p:nvPr/>
        </p:nvCxnSpPr>
        <p:spPr>
          <a:xfrm rot="10800000">
            <a:off x="1066800" y="2514600"/>
            <a:ext cx="24003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7"/>
            <a:endCxn id="7" idx="1"/>
          </p:cNvCxnSpPr>
          <p:nvPr/>
        </p:nvCxnSpPr>
        <p:spPr>
          <a:xfrm rot="5400000" flipH="1" flipV="1">
            <a:off x="2266950" y="1123950"/>
            <a:ext cx="1588" cy="2511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0"/>
            <a:endCxn id="7" idx="4"/>
          </p:cNvCxnSpPr>
          <p:nvPr/>
        </p:nvCxnSpPr>
        <p:spPr>
          <a:xfrm rot="5400000" flipH="1" flipV="1">
            <a:off x="2476500" y="38862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6"/>
            <a:endCxn id="9" idx="2"/>
          </p:cNvCxnSpPr>
          <p:nvPr/>
        </p:nvCxnSpPr>
        <p:spPr>
          <a:xfrm>
            <a:off x="1066800" y="5257800"/>
            <a:ext cx="24003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486400" y="50673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+mj-lt"/>
              </a:rPr>
              <a:t>Converges?</a:t>
            </a:r>
            <a:endParaRPr lang="en-US" b="1">
              <a:latin typeface="+mj-lt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934200" y="4953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+mj-lt"/>
              </a:rPr>
              <a:t>DEPENDS!</a:t>
            </a:r>
            <a:endParaRPr lang="en-US" sz="2800" b="1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9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1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1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1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1000"/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1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10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1000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1000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1000"/>
                                        <p:tgtEl>
                                          <p:spTgt spid="1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1000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1000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68" grpId="0" build="allAtOnce" animBg="1"/>
      <p:bldP spid="69" grpId="0" build="allAtOnce" animBg="1"/>
      <p:bldP spid="70" grpId="0" build="allAtOnce" animBg="1"/>
      <p:bldP spid="71" grpId="0" build="allAtOnce" animBg="1"/>
      <p:bldP spid="72" grpId="0" build="allAtOnce" animBg="1"/>
      <p:bldP spid="73" grpId="0" build="allAtOnce" animBg="1"/>
      <p:bldP spid="74" grpId="0" build="allAtOnce" animBg="1"/>
      <p:bldP spid="75" grpId="0" build="allAtOnce" animBg="1"/>
      <p:bldP spid="76" grpId="0" build="allAtOnce" animBg="1"/>
      <p:bldP spid="77" grpId="0" build="allAtOnce" animBg="1"/>
      <p:bldP spid="78" grpId="0" build="allAtOnce" animBg="1"/>
      <p:bldP spid="80" grpId="0" build="allAtOnce" animBg="1"/>
      <p:bldP spid="81" grpId="0" build="allAtOnce" animBg="1"/>
      <p:bldP spid="82" grpId="0" build="allAtOnce" animBg="1"/>
      <p:bldP spid="83" grpId="0" build="allAtOnce" animBg="1"/>
      <p:bldP spid="84" grpId="0" build="allAtOnce" animBg="1"/>
      <p:bldP spid="85" grpId="0" build="allAtOnce" animBg="1"/>
      <p:bldP spid="86" grpId="0" build="allAtOnce" animBg="1"/>
      <p:bldP spid="87" grpId="0" build="allAtOnce" animBg="1"/>
      <p:bldP spid="88" grpId="0" build="allAtOnce" animBg="1"/>
      <p:bldP spid="89" grpId="0" build="allAtOnce" animBg="1"/>
      <p:bldP spid="90" grpId="0" build="allAtOnce" animBg="1"/>
      <p:bldP spid="92" grpId="0" build="allAtOnce" animBg="1"/>
      <p:bldP spid="93" grpId="0" build="allAtOnce" animBg="1"/>
      <p:bldP spid="94" grpId="0" build="allAtOnce" animBg="1"/>
      <p:bldP spid="95" grpId="0" build="allAtOnce" animBg="1"/>
      <p:bldP spid="96" grpId="0" build="allAtOnce" animBg="1"/>
      <p:bldP spid="97" grpId="0" build="allAtOnce" animBg="1"/>
      <p:bldP spid="98" grpId="0" build="allAtOnce" animBg="1"/>
      <p:bldP spid="99" grpId="0" build="allAtOnce" animBg="1"/>
      <p:bldP spid="100" grpId="0" build="allAtOnce" animBg="1"/>
      <p:bldP spid="101" grpId="0" build="allAtOnce" animBg="1"/>
      <p:bldP spid="102" grpId="0" build="allAtOnce" animBg="1"/>
      <p:bldP spid="104" grpId="0" build="allAtOnce" animBg="1"/>
      <p:bldP spid="105" grpId="0" build="allAtOnce" animBg="1"/>
      <p:bldP spid="106" grpId="0" build="allAtOnce" animBg="1"/>
      <p:bldP spid="107" grpId="0" build="allAtOnce" animBg="1"/>
      <p:bldP spid="108" grpId="0" build="allAtOnce" animBg="1"/>
      <p:bldP spid="109" grpId="0" build="allAtOnce" animBg="1"/>
      <p:bldP spid="110" grpId="0" build="allAtOnce" animBg="1"/>
      <p:bldP spid="111" grpId="0" build="allAtOnce" animBg="1"/>
      <p:bldP spid="112" grpId="0" build="allAtOnce" animBg="1"/>
      <p:bldP spid="113" grpId="0" build="allAtOnce" animBg="1"/>
      <p:bldP spid="114" grpId="0" build="allAtOnce" animBg="1"/>
      <p:bldP spid="116" grpId="0" build="allAtOnce" animBg="1"/>
      <p:bldP spid="117" grpId="0" build="allAtOnce" animBg="1"/>
      <p:bldP spid="118" grpId="0" build="allAtOnce" animBg="1"/>
      <p:bldP spid="119" grpId="0" build="allAtOnce" animBg="1"/>
      <p:bldP spid="120" grpId="0" build="allAtOnce"/>
      <p:bldP spid="1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#2 : PageRank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Criticism :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Query independent rank score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Random surfer model not appropriate in some situations</a:t>
            </a:r>
            <a:endParaRPr lang="en-US" sz="2200" smtClean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Prone to manipulations (Google bombs, link farms…)</a:t>
            </a: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</a:t>
            </a:r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Inexpensive at runtime</a:t>
            </a: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Scores are calculated using the entire Web graph</a:t>
            </a: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Algorithm has hooks for “personalization</a:t>
            </a:r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”</a:t>
            </a:r>
            <a:endParaRPr lang="en-US" sz="2200" smtClean="0">
              <a:solidFill>
                <a:srgbClr val="00B050"/>
              </a:solidFill>
              <a:latin typeface="+mj-lt"/>
              <a:sym typeface="Wingdings" pitchFamily="2" charset="2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13/29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#3 : TrustRank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Gyöngyi, Garcia-Molina, Pedersen, Stanford &amp; Yahoo!, 2004</a:t>
            </a:r>
          </a:p>
          <a:p>
            <a:r>
              <a:rPr lang="en-US" sz="2400" smtClean="0">
                <a:latin typeface="+mj-lt"/>
              </a:rPr>
              <a:t>Link analysis algorithm</a:t>
            </a:r>
          </a:p>
          <a:p>
            <a:r>
              <a:rPr lang="en-US" sz="2400" smtClean="0">
                <a:latin typeface="+mj-lt"/>
              </a:rPr>
              <a:t>Finds motivation in PageRank manipulation</a:t>
            </a:r>
          </a:p>
          <a:p>
            <a:r>
              <a:rPr lang="en-US" sz="2400" smtClean="0">
                <a:latin typeface="+mj-lt"/>
              </a:rPr>
              <a:t>Used to semi-automatically separate useful webpages from spam</a:t>
            </a:r>
          </a:p>
          <a:p>
            <a:r>
              <a:rPr lang="en-US" sz="2400" smtClean="0">
                <a:latin typeface="+mj-lt"/>
              </a:rPr>
              <a:t>Web spam pages are created only with the intention of misleading search engines</a:t>
            </a:r>
          </a:p>
          <a:p>
            <a:r>
              <a:rPr lang="en-US" sz="2400" smtClean="0">
                <a:latin typeface="+mj-lt"/>
              </a:rPr>
              <a:t>Human experts can easily identify spam pages, but it’s too expensive to manually evaluate everything</a:t>
            </a:r>
          </a:p>
          <a:p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14/29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#3 : TrustRank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Select a small set of </a:t>
            </a:r>
            <a:r>
              <a:rPr lang="en-US" sz="2400" i="1" smtClean="0">
                <a:latin typeface="+mj-lt"/>
              </a:rPr>
              <a:t>seed pages </a:t>
            </a:r>
            <a:r>
              <a:rPr lang="en-US" sz="2400" smtClean="0">
                <a:latin typeface="+mj-lt"/>
              </a:rPr>
              <a:t>to be evaluated by an expert</a:t>
            </a:r>
          </a:p>
          <a:p>
            <a:r>
              <a:rPr lang="en-US" sz="2400" smtClean="0">
                <a:latin typeface="+mj-lt"/>
              </a:rPr>
              <a:t>Now, extend outward from the seed set and seek similar pages by using links</a:t>
            </a:r>
          </a:p>
          <a:p>
            <a:r>
              <a:rPr lang="en-US" sz="2400" smtClean="0">
                <a:latin typeface="+mj-lt"/>
              </a:rPr>
              <a:t>Alternatively, we can pick a small set of spam pages</a:t>
            </a:r>
          </a:p>
          <a:p>
            <a:r>
              <a:rPr lang="en-US" sz="2400" smtClean="0">
                <a:latin typeface="+mj-lt"/>
              </a:rPr>
              <a:t>TR can be used to calculate spam mass</a:t>
            </a:r>
          </a:p>
          <a:p>
            <a:r>
              <a:rPr lang="en-US" sz="2400" smtClean="0">
                <a:latin typeface="+mj-lt"/>
              </a:rPr>
              <a:t>Spam mass is the measure of the impact of link spamming on a page ranking</a:t>
            </a:r>
          </a:p>
          <a:p>
            <a:r>
              <a:rPr lang="en-US" sz="2400" smtClean="0">
                <a:latin typeface="+mj-lt"/>
              </a:rPr>
              <a:t>Instead of PR, we calculate Inverse PR</a:t>
            </a:r>
          </a:p>
          <a:p>
            <a:r>
              <a:rPr lang="en-US" sz="2400" i="1" smtClean="0">
                <a:latin typeface="+mj-lt"/>
              </a:rPr>
              <a:t>“Pages are bad if they link to bad pages”</a:t>
            </a:r>
            <a:r>
              <a:rPr lang="en-US" sz="2400" smtClean="0">
                <a:latin typeface="+mj-lt"/>
              </a:rPr>
              <a:t> </a:t>
            </a:r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15/29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#3 : TrustRank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Criticism :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Semi-automated separation of reputable, good pages from spam pages</a:t>
            </a:r>
            <a:endParaRPr lang="en-US" sz="2200" smtClean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</a:t>
            </a:r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In contrast to PR, TR differentiates good and bad pages</a:t>
            </a:r>
            <a:endParaRPr lang="en-US" sz="2200" smtClean="0">
              <a:latin typeface="+mj-lt"/>
            </a:endParaRP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Based on a good seed set of less than 200 pages, results have shown that TR can effectively filter out spam </a:t>
            </a:r>
            <a:endParaRPr lang="en-US" sz="2200" smtClean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16/29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Proposed Solution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325112"/>
          </a:xfrm>
        </p:spPr>
        <p:txBody>
          <a:bodyPr>
            <a:normAutofit/>
          </a:bodyPr>
          <a:lstStyle/>
          <a:p>
            <a:r>
              <a:rPr lang="en-US" sz="2200" smtClean="0">
                <a:latin typeface="+mj-lt"/>
              </a:rPr>
              <a:t>TSPR (Topic-Sensitive PageRank)</a:t>
            </a:r>
          </a:p>
          <a:p>
            <a:r>
              <a:rPr lang="en-US" sz="2200" smtClean="0">
                <a:latin typeface="+mj-lt"/>
              </a:rPr>
              <a:t>Taher H. Haveliwala, Stanford University, 2003</a:t>
            </a:r>
          </a:p>
          <a:p>
            <a:r>
              <a:rPr lang="en-US" sz="2200" smtClean="0">
                <a:latin typeface="+mj-lt"/>
              </a:rPr>
              <a:t>“Personalized” version of PageRank</a:t>
            </a:r>
          </a:p>
          <a:p>
            <a:pPr lvl="1"/>
            <a:r>
              <a:rPr lang="en-US" sz="2000" smtClean="0">
                <a:latin typeface="+mj-lt"/>
              </a:rPr>
              <a:t>Instead of computing a single rank vector, why don’t we compute a </a:t>
            </a:r>
            <a:r>
              <a:rPr lang="en-US" sz="2000" b="1" smtClean="0">
                <a:latin typeface="+mj-lt"/>
              </a:rPr>
              <a:t>set</a:t>
            </a:r>
            <a:r>
              <a:rPr lang="en-US" sz="2000" smtClean="0">
                <a:latin typeface="+mj-lt"/>
              </a:rPr>
              <a:t> of rank vectors, </a:t>
            </a:r>
            <a:r>
              <a:rPr lang="en-US" sz="2000" b="1" smtClean="0">
                <a:latin typeface="+mj-lt"/>
              </a:rPr>
              <a:t>one for each (basis) topic?</a:t>
            </a:r>
          </a:p>
          <a:p>
            <a:r>
              <a:rPr lang="en-US" sz="2200" smtClean="0">
                <a:latin typeface="+mj-lt"/>
              </a:rPr>
              <a:t>Uses the </a:t>
            </a:r>
            <a:r>
              <a:rPr lang="en-US" sz="2200" i="1" smtClean="0">
                <a:latin typeface="+mj-lt"/>
              </a:rPr>
              <a:t>Open Directory Project </a:t>
            </a:r>
            <a:r>
              <a:rPr lang="en-US" sz="2200" smtClean="0">
                <a:latin typeface="+mj-lt"/>
              </a:rPr>
              <a:t>as a source of representative basis topics (</a:t>
            </a:r>
            <a:r>
              <a:rPr lang="en-US" sz="2200" smtClean="0">
                <a:latin typeface="+mj-lt"/>
                <a:hlinkClick r:id="rId2"/>
              </a:rPr>
              <a:t>http://www.dmoz.org</a:t>
            </a:r>
            <a:r>
              <a:rPr lang="en-US" sz="2200" smtClean="0">
                <a:latin typeface="+mj-lt"/>
              </a:rPr>
              <a:t>) or Yahoo!</a:t>
            </a:r>
          </a:p>
          <a:p>
            <a:r>
              <a:rPr lang="en-US" sz="2200" smtClean="0">
                <a:latin typeface="+mj-lt"/>
              </a:rPr>
              <a:t>Calculate in two steps, fully automatically :</a:t>
            </a:r>
          </a:p>
          <a:p>
            <a:pPr lvl="1"/>
            <a:r>
              <a:rPr lang="en-US" sz="2000" smtClean="0">
                <a:latin typeface="+mj-lt"/>
              </a:rPr>
              <a:t>Pre-processing</a:t>
            </a:r>
          </a:p>
          <a:p>
            <a:pPr lvl="1"/>
            <a:r>
              <a:rPr lang="en-US" sz="2000" smtClean="0">
                <a:latin typeface="+mj-lt"/>
              </a:rPr>
              <a:t>Query-processing</a:t>
            </a:r>
          </a:p>
          <a:p>
            <a:r>
              <a:rPr lang="en-US" sz="2200" smtClean="0">
                <a:latin typeface="+mj-lt"/>
              </a:rPr>
              <a:t>Preprocessing step is calculated offline, just as with ordinary PageRank</a:t>
            </a:r>
            <a:endParaRPr lang="en-US" sz="22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17/29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Is it better?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/>
          <a:lstStyle/>
          <a:p>
            <a:r>
              <a:rPr lang="en-US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Query-specific rank score</a:t>
            </a:r>
          </a:p>
          <a:p>
            <a:r>
              <a:rPr lang="en-US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Fully automated</a:t>
            </a:r>
          </a:p>
          <a:p>
            <a:r>
              <a:rPr lang="en-US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Make use of context</a:t>
            </a:r>
          </a:p>
          <a:p>
            <a:r>
              <a:rPr lang="en-US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Still inexpensive at runtime</a:t>
            </a:r>
            <a:endParaRPr lang="en-US" smtClean="0">
              <a:solidFill>
                <a:srgbClr val="00B050"/>
              </a:solidFill>
              <a:latin typeface="+mj-lt"/>
            </a:endParaRPr>
          </a:p>
          <a:p>
            <a:endParaRPr lang="en-US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18/29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Is it original?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mtClean="0">
                <a:latin typeface="+mj-lt"/>
              </a:rPr>
              <a:t>The first topic-sensitive personalization of PageRank</a:t>
            </a:r>
          </a:p>
          <a:p>
            <a:r>
              <a:rPr lang="en-US" smtClean="0">
                <a:latin typeface="+mj-lt"/>
              </a:rPr>
              <a:t>Source of ideas for many other possible personalizations</a:t>
            </a:r>
          </a:p>
          <a:p>
            <a:r>
              <a:rPr lang="en-US" smtClean="0">
                <a:latin typeface="+mj-lt"/>
              </a:rPr>
              <a:t>Taher got </a:t>
            </a:r>
            <a:r>
              <a:rPr lang="en-US" smtClean="0">
                <a:latin typeface="+mj-lt"/>
              </a:rPr>
              <a:t>a job at Google Inc. in 2003 as a member of Search Quality Group</a:t>
            </a:r>
          </a:p>
          <a:p>
            <a:r>
              <a:rPr lang="en-US" smtClean="0">
                <a:latin typeface="+mj-lt"/>
              </a:rPr>
              <a:t>Cited 994 times on Google Scholar  </a:t>
            </a:r>
          </a:p>
          <a:p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19/29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Introduction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The World Wide Web is growing rapidly</a:t>
            </a:r>
          </a:p>
          <a:p>
            <a:r>
              <a:rPr lang="en-US" sz="2400" smtClean="0">
                <a:latin typeface="+mj-lt"/>
              </a:rPr>
              <a:t>There are more than 100 million websites and more than 10 billion pages over there!</a:t>
            </a:r>
          </a:p>
          <a:p>
            <a:r>
              <a:rPr lang="en-US" sz="2400" smtClean="0">
                <a:latin typeface="+mj-lt"/>
              </a:rPr>
              <a:t>We didn’t mention the content that cannot be indexed by standard search engines (Deep web)!</a:t>
            </a:r>
          </a:p>
          <a:p>
            <a:r>
              <a:rPr lang="en-US" sz="2400" smtClean="0">
                <a:latin typeface="+mj-lt"/>
              </a:rPr>
              <a:t>For example, if we type the word “golf” inside Google, we will end up with around 456 million results! </a:t>
            </a:r>
          </a:p>
          <a:p>
            <a:r>
              <a:rPr lang="en-US" sz="2400" smtClean="0">
                <a:latin typeface="+mj-lt"/>
              </a:rPr>
              <a:t>Other search engines will yield more or less different results. Why?</a:t>
            </a:r>
          </a:p>
          <a:p>
            <a:r>
              <a:rPr lang="en-US" sz="2400" i="1" smtClean="0">
                <a:latin typeface="+mj-lt"/>
              </a:rPr>
              <a:t>“What makes the foundation of the search engine?”</a:t>
            </a:r>
          </a:p>
          <a:p>
            <a:r>
              <a:rPr lang="en-US" sz="2400" i="1" smtClean="0">
                <a:latin typeface="+mj-lt"/>
              </a:rPr>
              <a:t>“Why do we prefer one search engine over another?”</a:t>
            </a:r>
            <a:endParaRPr lang="en-US" sz="2400" i="1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Trend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Search in context and semantic web are very popular topics nowadays</a:t>
            </a:r>
          </a:p>
          <a:p>
            <a:r>
              <a:rPr lang="en-US" sz="2400" smtClean="0">
                <a:latin typeface="+mj-lt"/>
              </a:rPr>
              <a:t>They will certainly play a significant role in the next step of the World Wide Web evolution</a:t>
            </a:r>
          </a:p>
          <a:p>
            <a:r>
              <a:rPr lang="en-US" sz="2400" smtClean="0">
                <a:latin typeface="+mj-lt"/>
              </a:rPr>
              <a:t>The Semantic Web as a global vision has remained largely unrealized</a:t>
            </a:r>
          </a:p>
          <a:p>
            <a:r>
              <a:rPr lang="en-US" sz="2400" smtClean="0">
                <a:latin typeface="+mj-lt"/>
              </a:rPr>
              <a:t>There is a belief that Web 3.0 will dramatically improve the functionality and usability of search engines </a:t>
            </a:r>
          </a:p>
          <a:p>
            <a:endParaRPr lang="en-US" sz="2400" smtClean="0">
              <a:latin typeface="+mj-lt"/>
            </a:endParaRPr>
          </a:p>
          <a:p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20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1/7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8420100" cy="4325112"/>
          </a:xfrm>
        </p:spPr>
        <p:txBody>
          <a:bodyPr>
            <a:normAutofit lnSpcReduction="10000"/>
          </a:bodyPr>
          <a:lstStyle/>
          <a:p>
            <a:r>
              <a:rPr lang="en-US" sz="2400" smtClean="0">
                <a:latin typeface="+mj-lt"/>
              </a:rPr>
              <a:t>PageRank formula :</a:t>
            </a:r>
          </a:p>
          <a:p>
            <a:pPr lvl="1"/>
            <a:r>
              <a:rPr lang="en-US" sz="2200" smtClean="0">
                <a:latin typeface="+mj-lt"/>
              </a:rPr>
              <a:t>r = PR(G)</a:t>
            </a:r>
          </a:p>
          <a:p>
            <a:r>
              <a:rPr lang="en-US" sz="2400" smtClean="0">
                <a:latin typeface="+mj-lt"/>
              </a:rPr>
              <a:t>Topic-Sensitive PageRank formula :</a:t>
            </a:r>
          </a:p>
          <a:p>
            <a:pPr lvl="1"/>
            <a:r>
              <a:rPr lang="en-US" sz="2200" smtClean="0">
                <a:latin typeface="+mj-lt"/>
              </a:rPr>
              <a:t>r = 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IPR</a:t>
            </a:r>
            <a:r>
              <a:rPr lang="en-US" sz="2200" smtClean="0">
                <a:latin typeface="+mj-lt"/>
              </a:rPr>
              <a:t>(G,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v</a:t>
            </a:r>
            <a:r>
              <a:rPr lang="en-US" sz="2200" smtClean="0">
                <a:latin typeface="+mj-lt"/>
              </a:rPr>
              <a:t>)</a:t>
            </a:r>
          </a:p>
          <a:p>
            <a:r>
              <a:rPr lang="en-US" sz="2400" smtClean="0">
                <a:latin typeface="+mj-lt"/>
              </a:rPr>
              <a:t>IPR stands for “Influenced” PageRank</a:t>
            </a:r>
          </a:p>
          <a:p>
            <a:r>
              <a:rPr lang="en-US" sz="2400" smtClean="0">
                <a:latin typeface="+mj-lt"/>
              </a:rPr>
              <a:t>Input :</a:t>
            </a:r>
          </a:p>
          <a:p>
            <a:pPr lvl="1"/>
            <a:r>
              <a:rPr lang="en-US" sz="2200" smtClean="0">
                <a:latin typeface="+mj-lt"/>
              </a:rPr>
              <a:t>Web graph G = (V,E)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</a:rPr>
              <a:t>Influence vector is a vector of basis topics t</a:t>
            </a:r>
          </a:p>
          <a:p>
            <a:r>
              <a:rPr lang="en-US" sz="2400" smtClean="0">
                <a:latin typeface="+mj-lt"/>
              </a:rPr>
              <a:t>Output :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</a:rPr>
              <a:t>List of</a:t>
            </a:r>
            <a:r>
              <a:rPr lang="en-US" sz="2200" smtClean="0">
                <a:latin typeface="+mj-lt"/>
              </a:rPr>
              <a:t> rank vectors r</a:t>
            </a:r>
          </a:p>
          <a:p>
            <a:r>
              <a:rPr lang="en-US" sz="2400" smtClean="0">
                <a:latin typeface="+mj-lt"/>
              </a:rPr>
              <a:t>It maps page i to :</a:t>
            </a:r>
          </a:p>
          <a:p>
            <a:pPr lvl="1"/>
            <a:r>
              <a:rPr lang="en-US" sz="2200" smtClean="0">
                <a:latin typeface="+mj-lt"/>
              </a:rPr>
              <a:t>page i importance, 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WRT topic t</a:t>
            </a:r>
            <a:r>
              <a:rPr lang="en-US" sz="2200" baseline="-25000" smtClean="0">
                <a:solidFill>
                  <a:srgbClr val="FF0000"/>
                </a:solidFill>
                <a:latin typeface="+mj-lt"/>
              </a:rPr>
              <a:t>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21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2/7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84201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For the sake of simplicity, let’s consider some page i and only 16 topics (categories) :</a:t>
            </a:r>
          </a:p>
          <a:p>
            <a:pPr lvl="1"/>
            <a:r>
              <a:rPr lang="en-US" sz="2200" smtClean="0">
                <a:latin typeface="+mj-lt"/>
              </a:rPr>
              <a:t>We can pick them from the first level of ODP</a:t>
            </a:r>
          </a:p>
          <a:p>
            <a:r>
              <a:rPr lang="en-US" sz="2400" smtClean="0">
                <a:latin typeface="+mj-lt"/>
              </a:rPr>
              <a:t>Step 1 is performed once, offline, during Web crawl</a:t>
            </a:r>
          </a:p>
          <a:p>
            <a:r>
              <a:rPr lang="en-US" sz="2400" smtClean="0">
                <a:latin typeface="+mj-lt"/>
              </a:rPr>
              <a:t>It uses the following iterative approach :</a:t>
            </a:r>
            <a:endParaRPr lang="en-US" sz="2200" smtClean="0">
              <a:latin typeface="+mj-lt"/>
            </a:endParaRPr>
          </a:p>
          <a:p>
            <a:endParaRPr lang="en-US" sz="2200" smtClean="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22/29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4900" y="3810000"/>
            <a:ext cx="54483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For each topic c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 </a:t>
            </a:r>
            <a:r>
              <a:rPr lang="el-GR" smtClean="0">
                <a:latin typeface="+mj-lt"/>
              </a:rPr>
              <a:t>ε</a:t>
            </a:r>
            <a:r>
              <a:rPr lang="en-US" smtClean="0">
                <a:latin typeface="+mj-lt"/>
              </a:rPr>
              <a:t> v</a:t>
            </a:r>
          </a:p>
          <a:p>
            <a:r>
              <a:rPr lang="en-US" smtClean="0">
                <a:latin typeface="+mj-lt"/>
              </a:rPr>
              <a:t>{</a:t>
            </a:r>
          </a:p>
          <a:p>
            <a:r>
              <a:rPr lang="en-US" smtClean="0">
                <a:latin typeface="+mj-lt"/>
              </a:rPr>
              <a:t>    // Part 1 : Calc v</a:t>
            </a:r>
            <a:r>
              <a:rPr lang="en-US" baseline="-10000" smtClean="0">
                <a:latin typeface="+mj-lt"/>
              </a:rPr>
              <a:t>j</a:t>
            </a:r>
          </a:p>
          <a:p>
            <a:r>
              <a:rPr lang="en-US" smtClean="0">
                <a:latin typeface="+mj-lt"/>
              </a:rPr>
              <a:t>    v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[ i ] = 0;</a:t>
            </a:r>
          </a:p>
          <a:p>
            <a:r>
              <a:rPr lang="en-US" smtClean="0">
                <a:latin typeface="+mj-lt"/>
              </a:rPr>
              <a:t>    if ( i </a:t>
            </a:r>
            <a:r>
              <a:rPr lang="el-GR" smtClean="0"/>
              <a:t>ε</a:t>
            </a:r>
            <a:r>
              <a:rPr lang="en-US" smtClean="0">
                <a:latin typeface="+mj-lt"/>
              </a:rPr>
              <a:t> pages(c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) ) {</a:t>
            </a:r>
          </a:p>
          <a:p>
            <a:r>
              <a:rPr lang="en-US" smtClean="0">
                <a:latin typeface="+mj-lt"/>
              </a:rPr>
              <a:t>        v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[ i ] = 1 / num( pages(c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) )</a:t>
            </a:r>
          </a:p>
          <a:p>
            <a:r>
              <a:rPr lang="en-US" smtClean="0">
                <a:latin typeface="+mj-lt"/>
              </a:rPr>
              <a:t>    }</a:t>
            </a:r>
          </a:p>
          <a:p>
            <a:r>
              <a:rPr lang="en-US" smtClean="0">
                <a:latin typeface="+mj-lt"/>
              </a:rPr>
              <a:t>    // Part 2 : Calc r</a:t>
            </a:r>
            <a:r>
              <a:rPr lang="en-US" baseline="-10000" smtClean="0">
                <a:latin typeface="+mj-lt"/>
              </a:rPr>
              <a:t>j</a:t>
            </a:r>
          </a:p>
          <a:p>
            <a:r>
              <a:rPr lang="en-US" smtClean="0">
                <a:latin typeface="+mj-lt"/>
              </a:rPr>
              <a:t>    r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[ i ] = IPR(W, v</a:t>
            </a:r>
            <a:r>
              <a:rPr lang="en-US" baseline="-10000" smtClean="0">
                <a:latin typeface="+mj-lt"/>
              </a:rPr>
              <a:t>j</a:t>
            </a:r>
            <a:r>
              <a:rPr lang="en-US" smtClean="0">
                <a:latin typeface="+mj-lt"/>
              </a:rPr>
              <a:t>[ i ]);</a:t>
            </a:r>
          </a:p>
          <a:p>
            <a:r>
              <a:rPr lang="en-US" smtClean="0">
                <a:latin typeface="+mj-lt"/>
              </a:rPr>
              <a:t>}</a:t>
            </a:r>
            <a:endParaRPr lang="en-US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3/7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23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8420100" cy="4325112"/>
          </a:xfrm>
        </p:spPr>
        <p:txBody>
          <a:bodyPr>
            <a:normAutofit/>
          </a:bodyPr>
          <a:lstStyle/>
          <a:p>
            <a:r>
              <a:rPr lang="en-US" sz="2000" smtClean="0">
                <a:latin typeface="+mj-lt"/>
              </a:rPr>
              <a:t>Step 2 assumes that we calculate some distribution of weights over the 16 topics in our basis</a:t>
            </a:r>
          </a:p>
          <a:p>
            <a:r>
              <a:rPr lang="en-US" sz="2000" smtClean="0">
                <a:latin typeface="+mj-lt"/>
              </a:rPr>
              <a:t>Only the link structure of pages relevant to the query topic will be used to rank page i</a:t>
            </a:r>
          </a:p>
          <a:p>
            <a:r>
              <a:rPr lang="en-US" sz="2000" smtClean="0">
                <a:latin typeface="+mj-lt"/>
              </a:rPr>
              <a:t>Example : Query is “golf”</a:t>
            </a:r>
          </a:p>
          <a:p>
            <a:r>
              <a:rPr lang="en-US" sz="2000" smtClean="0">
                <a:latin typeface="+mj-lt"/>
              </a:rPr>
              <a:t>With no additional context, the distribution of topic weights we would use is :</a:t>
            </a:r>
          </a:p>
          <a:p>
            <a:endParaRPr lang="en-US" sz="2200" smtClean="0">
              <a:latin typeface="+mj-lt"/>
            </a:endParaRPr>
          </a:p>
        </p:txBody>
      </p:sp>
      <p:pic>
        <p:nvPicPr>
          <p:cNvPr id="6" name="Picture 5" descr="dis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857" y="4191000"/>
            <a:ext cx="3714286" cy="21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4/7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24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84201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If user issues queries about investment opportunities, a follow-up query on “golf” should be ranked differently, with the business-specific rank vector</a:t>
            </a:r>
          </a:p>
          <a:p>
            <a:r>
              <a:rPr lang="en-US" sz="2400" smtClean="0">
                <a:latin typeface="+mj-lt"/>
              </a:rPr>
              <a:t>Example : Query is “golf”, but the previous query was “financial services investments”</a:t>
            </a:r>
          </a:p>
          <a:p>
            <a:r>
              <a:rPr lang="en-US" sz="2400" smtClean="0">
                <a:latin typeface="+mj-lt"/>
              </a:rPr>
              <a:t>Distribution of topic weights we would use is :</a:t>
            </a:r>
          </a:p>
          <a:p>
            <a:endParaRPr lang="en-US" sz="2200" smtClean="0">
              <a:latin typeface="+mj-lt"/>
            </a:endParaRPr>
          </a:p>
        </p:txBody>
      </p:sp>
      <p:pic>
        <p:nvPicPr>
          <p:cNvPr id="7" name="Picture 6" descr="dist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1048" y="4229100"/>
            <a:ext cx="3761905" cy="21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5/7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25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42900" y="1828800"/>
            <a:ext cx="8420100" cy="4572000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At the end, calculate the composite PageRank score using the following formula :</a:t>
            </a: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r>
              <a:rPr lang="en-US" sz="2400" smtClean="0">
                <a:latin typeface="+mj-lt"/>
              </a:rPr>
              <a:t>Interpretation of the composite score :</a:t>
            </a:r>
          </a:p>
          <a:p>
            <a:endParaRPr lang="en-US" sz="2400" smtClean="0">
              <a:latin typeface="+mj-lt"/>
            </a:endParaRPr>
          </a:p>
          <a:p>
            <a:endParaRPr lang="en-US" sz="2400" smtClean="0">
              <a:latin typeface="+mj-lt"/>
            </a:endParaRPr>
          </a:p>
          <a:p>
            <a:r>
              <a:rPr lang="en-US" sz="2400" smtClean="0">
                <a:latin typeface="+mj-lt"/>
              </a:rPr>
              <a:t>Weighted sum of rank vectors itself forms a valid rank vector</a:t>
            </a:r>
          </a:p>
          <a:p>
            <a:r>
              <a:rPr lang="en-US" sz="2400" smtClean="0">
                <a:latin typeface="+mj-lt"/>
              </a:rPr>
              <a:t>The final score can be used in conjuction with other scoring schemes</a:t>
            </a:r>
          </a:p>
        </p:txBody>
      </p:sp>
      <p:pic>
        <p:nvPicPr>
          <p:cNvPr id="6" name="Picture 5" descr="compos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810" y="2781300"/>
            <a:ext cx="1552381" cy="447619"/>
          </a:xfrm>
          <a:prstGeom prst="rect">
            <a:avLst/>
          </a:prstGeom>
        </p:spPr>
      </p:pic>
      <p:pic>
        <p:nvPicPr>
          <p:cNvPr id="8" name="Picture 7" descr="composit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9142" y="4000500"/>
            <a:ext cx="4085715" cy="5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</a:t>
            </a:r>
            <a:r>
              <a:rPr lang="en-US" smtClean="0"/>
              <a:t>6/7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26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44" name="Straight Arrow Connector 43"/>
          <p:cNvCxnSpPr>
            <a:stCxn id="40" idx="4"/>
            <a:endCxn id="42" idx="0"/>
          </p:cNvCxnSpPr>
          <p:nvPr/>
        </p:nvCxnSpPr>
        <p:spPr>
          <a:xfrm rot="5400000">
            <a:off x="1066800" y="43434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0" idx="5"/>
            <a:endCxn id="43" idx="1"/>
          </p:cNvCxnSpPr>
          <p:nvPr/>
        </p:nvCxnSpPr>
        <p:spPr>
          <a:xfrm rot="16200000" flipH="1">
            <a:off x="1925404" y="3563704"/>
            <a:ext cx="1559392" cy="15593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1" idx="2"/>
            <a:endCxn id="40" idx="6"/>
          </p:cNvCxnSpPr>
          <p:nvPr/>
        </p:nvCxnSpPr>
        <p:spPr>
          <a:xfrm rot="10800000">
            <a:off x="1981200" y="3429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0" idx="7"/>
            <a:endCxn id="41" idx="1"/>
          </p:cNvCxnSpPr>
          <p:nvPr/>
        </p:nvCxnSpPr>
        <p:spPr>
          <a:xfrm rot="5400000" flipH="1" flipV="1">
            <a:off x="2705100" y="2514600"/>
            <a:ext cx="1588" cy="15593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3" idx="0"/>
            <a:endCxn id="41" idx="4"/>
          </p:cNvCxnSpPr>
          <p:nvPr/>
        </p:nvCxnSpPr>
        <p:spPr>
          <a:xfrm rot="5400000" flipH="1" flipV="1">
            <a:off x="2895600" y="43434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2" idx="6"/>
            <a:endCxn id="43" idx="2"/>
          </p:cNvCxnSpPr>
          <p:nvPr/>
        </p:nvCxnSpPr>
        <p:spPr>
          <a:xfrm>
            <a:off x="1981200" y="52578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3619500" y="5638800"/>
            <a:ext cx="381000" cy="381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400300" y="6096000"/>
            <a:ext cx="125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mtClean="0">
                <a:latin typeface="+mj-lt"/>
              </a:rPr>
              <a:t>Topic : Sports</a:t>
            </a:r>
            <a:endParaRPr lang="en-US" sz="1200" b="1">
              <a:latin typeface="+mj-lt"/>
            </a:endParaRPr>
          </a:p>
        </p:txBody>
      </p:sp>
      <p:cxnSp>
        <p:nvCxnSpPr>
          <p:cNvPr id="20" name="Elbow Connector 19"/>
          <p:cNvCxnSpPr>
            <a:stCxn id="65" idx="6"/>
            <a:endCxn id="66" idx="2"/>
          </p:cNvCxnSpPr>
          <p:nvPr/>
        </p:nvCxnSpPr>
        <p:spPr>
          <a:xfrm>
            <a:off x="2590800" y="5829300"/>
            <a:ext cx="4572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25"/>
          <p:cNvCxnSpPr/>
          <p:nvPr/>
        </p:nvCxnSpPr>
        <p:spPr>
          <a:xfrm rot="16200000" flipH="1">
            <a:off x="914400" y="4533900"/>
            <a:ext cx="1333500" cy="12573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endCxn id="67" idx="0"/>
          </p:cNvCxnSpPr>
          <p:nvPr/>
        </p:nvCxnSpPr>
        <p:spPr>
          <a:xfrm rot="16200000" flipH="1">
            <a:off x="2705100" y="4533900"/>
            <a:ext cx="1257300" cy="9525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6" idx="6"/>
            <a:endCxn id="67" idx="2"/>
          </p:cNvCxnSpPr>
          <p:nvPr/>
        </p:nvCxnSpPr>
        <p:spPr>
          <a:xfrm>
            <a:off x="3429000" y="5829300"/>
            <a:ext cx="1905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00600" y="20574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+mj-lt"/>
              </a:rPr>
              <a:t>Topic : Sports</a:t>
            </a:r>
            <a:endParaRPr lang="en-US" sz="1600" b="1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396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+mj-lt"/>
              </a:rPr>
              <a:t>After a while :</a:t>
            </a:r>
            <a:endParaRPr lang="en-US" sz="1600" b="1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8400" y="3962400"/>
            <a:ext cx="2019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P1 (sports) = 0.895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19800" y="4229100"/>
            <a:ext cx="2247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P1 (business) = 1.273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3400" y="20955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  <a:latin typeface="+mj-lt"/>
              </a:rPr>
              <a:t>1</a:t>
            </a:r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67000" y="20574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1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42291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50"/>
                </a:solidFill>
                <a:latin typeface="+mj-lt"/>
              </a:rPr>
              <a:t>1</a:t>
            </a:r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57500" y="40005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C000"/>
                </a:solidFill>
                <a:latin typeface="+mj-lt"/>
              </a:rPr>
              <a:t>1</a:t>
            </a:r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95500" y="53340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57500" y="54102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962400" y="53721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aphicFrame>
        <p:nvGraphicFramePr>
          <p:cNvPr id="53" name="Table 52"/>
          <p:cNvGraphicFramePr>
            <a:graphicFrameLocks noGrp="1"/>
          </p:cNvGraphicFramePr>
          <p:nvPr/>
        </p:nvGraphicFramePr>
        <p:xfrm>
          <a:off x="4724400" y="2514600"/>
          <a:ext cx="365760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P1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P5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P6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P7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I1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I2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4" name="Rectangle 53"/>
          <p:cNvSpPr/>
          <p:nvPr/>
        </p:nvSpPr>
        <p:spPr>
          <a:xfrm>
            <a:off x="2438400" y="6134100"/>
            <a:ext cx="11049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581400" y="2667000"/>
            <a:ext cx="381000" cy="381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581400" y="3276600"/>
            <a:ext cx="381000" cy="381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3200400" y="2286000"/>
            <a:ext cx="1333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mtClean="0">
                <a:latin typeface="+mj-lt"/>
              </a:rPr>
              <a:t>Topic : Business</a:t>
            </a:r>
            <a:endParaRPr lang="en-US" sz="1200" b="1">
              <a:latin typeface="+mj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238500" y="2324100"/>
            <a:ext cx="12192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438400" y="6134100"/>
            <a:ext cx="1104900" cy="228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>
            <a:endCxn id="55" idx="1"/>
          </p:cNvCxnSpPr>
          <p:nvPr/>
        </p:nvCxnSpPr>
        <p:spPr>
          <a:xfrm>
            <a:off x="2857500" y="2438400"/>
            <a:ext cx="779696" cy="2843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55" idx="4"/>
            <a:endCxn id="56" idx="0"/>
          </p:cNvCxnSpPr>
          <p:nvPr/>
        </p:nvCxnSpPr>
        <p:spPr>
          <a:xfrm rot="5400000">
            <a:off x="3657600" y="3162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800600" y="2057400"/>
            <a:ext cx="17907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+mj-lt"/>
              </a:rPr>
              <a:t>Topic : Business</a:t>
            </a:r>
            <a:endParaRPr lang="en-US" sz="1600" b="1">
              <a:latin typeface="+mj-lt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038600" y="26670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4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038600" y="32385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4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172200" y="4495800"/>
            <a:ext cx="209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and so on…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800600" y="4724400"/>
            <a:ext cx="1104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+mj-lt"/>
              </a:rPr>
              <a:t>Finally :</a:t>
            </a:r>
            <a:endParaRPr lang="en-US" sz="1600" b="1">
              <a:latin typeface="+mj-lt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914900" y="49530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P1 (sports, business) =</a:t>
            </a:r>
          </a:p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= 0.55 * 0.895 + 0.85 * 1.273 =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248400" y="5486400"/>
            <a:ext cx="2019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0070C0"/>
                </a:solidFill>
                <a:latin typeface="+mj-lt"/>
              </a:rPr>
              <a:t>0.533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628900" y="58293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390900" y="58293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62000" y="5257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0.33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562100" y="43815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C000"/>
                </a:solidFill>
                <a:latin typeface="+mj-lt"/>
              </a:rPr>
              <a:t>0.33</a:t>
            </a:r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28700" y="3505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0.33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81000" y="3200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50"/>
                </a:solidFill>
                <a:latin typeface="+mj-lt"/>
              </a:rPr>
              <a:t>0.33</a:t>
            </a:r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333500" y="2819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C000"/>
                </a:solidFill>
                <a:latin typeface="+mj-lt"/>
              </a:rPr>
              <a:t>0.33</a:t>
            </a:r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524000" y="20193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0.33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638300" y="2476500"/>
            <a:ext cx="34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  <a:latin typeface="+mj-lt"/>
              </a:rPr>
              <a:t>1</a:t>
            </a:r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743200" y="32385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0.33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086100" y="4572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0.33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438400" y="49911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0.33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aphicFrame>
        <p:nvGraphicFramePr>
          <p:cNvPr id="93" name="Table 92"/>
          <p:cNvGraphicFramePr>
            <a:graphicFrameLocks noGrp="1"/>
          </p:cNvGraphicFramePr>
          <p:nvPr/>
        </p:nvGraphicFramePr>
        <p:xfrm>
          <a:off x="4724400" y="2514600"/>
          <a:ext cx="365760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P1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P5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P6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P7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I1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I2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0.33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0.66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0.33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1.33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1.33</a:t>
                      </a:r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/>
        </p:nvGraphicFramePr>
        <p:xfrm>
          <a:off x="4724400" y="2514600"/>
          <a:ext cx="3657600" cy="647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P1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P5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P6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I1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I2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le 94"/>
          <p:cNvGraphicFramePr>
            <a:graphicFrameLocks noGrp="1"/>
          </p:cNvGraphicFramePr>
          <p:nvPr/>
        </p:nvGraphicFramePr>
        <p:xfrm>
          <a:off x="4724400" y="2514600"/>
          <a:ext cx="3657600" cy="647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P1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P5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P6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I1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I2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6" name="TextBox 95"/>
          <p:cNvSpPr txBox="1"/>
          <p:nvPr/>
        </p:nvSpPr>
        <p:spPr>
          <a:xfrm>
            <a:off x="533400" y="20955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  <a:latin typeface="+mj-lt"/>
              </a:rPr>
              <a:t>1</a:t>
            </a:r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67000" y="2057400"/>
            <a:ext cx="2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1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28600" y="4229100"/>
            <a:ext cx="533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50"/>
                </a:solidFill>
                <a:latin typeface="+mj-lt"/>
              </a:rPr>
              <a:t>0.33</a:t>
            </a:r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819400" y="4000500"/>
            <a:ext cx="5715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C000"/>
                </a:solidFill>
                <a:latin typeface="+mj-lt"/>
              </a:rPr>
              <a:t>0.66</a:t>
            </a:r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095500" y="5334000"/>
            <a:ext cx="5715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0.33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667000" y="5410200"/>
            <a:ext cx="5715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962400" y="53721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1.33</a:t>
            </a:r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095500" y="5334000"/>
            <a:ext cx="5715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628900" y="5410200"/>
            <a:ext cx="5715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2209800" y="5638800"/>
            <a:ext cx="381000" cy="381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048000" y="5638800"/>
            <a:ext cx="381000" cy="381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Curved Connector 29"/>
          <p:cNvCxnSpPr>
            <a:endCxn id="66" idx="0"/>
          </p:cNvCxnSpPr>
          <p:nvPr/>
        </p:nvCxnSpPr>
        <p:spPr>
          <a:xfrm rot="16200000" flipH="1">
            <a:off x="2419350" y="4819650"/>
            <a:ext cx="1143000" cy="4953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4000500" y="5372100"/>
            <a:ext cx="533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33400" y="20955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04800" y="4229100"/>
            <a:ext cx="381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667000" y="20574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819400" y="4000500"/>
            <a:ext cx="533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95300" y="21336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  <a:latin typeface="+mj-lt"/>
              </a:rPr>
              <a:t>1</a:t>
            </a:r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667000" y="20574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+mj-lt"/>
              </a:rPr>
              <a:t>1</a:t>
            </a:r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66700" y="4305300"/>
            <a:ext cx="381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50"/>
                </a:solidFill>
                <a:latin typeface="+mj-lt"/>
              </a:rPr>
              <a:t>1</a:t>
            </a:r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81300" y="4038600"/>
            <a:ext cx="533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FFC000"/>
                </a:solidFill>
                <a:latin typeface="+mj-lt"/>
              </a:rPr>
              <a:t>1</a:t>
            </a:r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95300" y="20955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1600200" y="3238500"/>
            <a:ext cx="381000" cy="381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2705100" y="20574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429000" y="32385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304800" y="42672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1600200" y="5067300"/>
            <a:ext cx="381000" cy="381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2819400" y="40005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45" name="Straight Arrow Connector 44"/>
          <p:cNvCxnSpPr>
            <a:stCxn id="42" idx="7"/>
            <a:endCxn id="41" idx="3"/>
          </p:cNvCxnSpPr>
          <p:nvPr/>
        </p:nvCxnSpPr>
        <p:spPr>
          <a:xfrm rot="5400000" flipH="1" flipV="1">
            <a:off x="1925404" y="3563704"/>
            <a:ext cx="1559392" cy="15593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endCxn id="56" idx="4"/>
          </p:cNvCxnSpPr>
          <p:nvPr/>
        </p:nvCxnSpPr>
        <p:spPr>
          <a:xfrm flipV="1">
            <a:off x="990600" y="3657600"/>
            <a:ext cx="2781300" cy="5715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3429000" y="5067300"/>
            <a:ext cx="381000" cy="381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4038600" y="32385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accent4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076700" y="2705100"/>
            <a:ext cx="266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accent4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aphicFrame>
        <p:nvGraphicFramePr>
          <p:cNvPr id="118" name="Table 117"/>
          <p:cNvGraphicFramePr>
            <a:graphicFrameLocks noGrp="1"/>
          </p:cNvGraphicFramePr>
          <p:nvPr/>
        </p:nvGraphicFramePr>
        <p:xfrm>
          <a:off x="4724400" y="2514600"/>
          <a:ext cx="3657600" cy="647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182880"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P1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P2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P3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P4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P5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P6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I1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+mj-lt"/>
                        </a:rPr>
                        <a:t>I2</a:t>
                      </a:r>
                      <a:endParaRPr lang="en-US" sz="1400"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70C0"/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rgbClr val="0070C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00B050"/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C000"/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rgbClr val="FFC000"/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…</a:t>
                      </a:r>
                      <a:endParaRPr lang="en-US" sz="14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4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4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4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4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4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5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5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5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5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5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087 -0.13449 " pathEditMode="relative" ptsTypes="AA">
                                      <p:cBhvr>
                                        <p:cTn id="6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/>
      <p:bldP spid="27" grpId="0"/>
      <p:bldP spid="29" grpId="0"/>
      <p:bldP spid="31" grpId="0"/>
      <p:bldP spid="33" grpId="0"/>
      <p:bldP spid="34" grpId="0"/>
      <p:bldP spid="35" grpId="0"/>
      <p:bldP spid="36" grpId="0"/>
      <p:bldP spid="37" grpId="0"/>
      <p:bldP spid="39" grpId="0"/>
      <p:bldP spid="51" grpId="0"/>
      <p:bldP spid="52" grpId="0"/>
      <p:bldP spid="54" grpId="0" animBg="1"/>
      <p:bldP spid="55" grpId="0" animBg="1"/>
      <p:bldP spid="56" grpId="0" animBg="1"/>
      <p:bldP spid="57" grpId="0"/>
      <p:bldP spid="58" grpId="0" animBg="1"/>
      <p:bldP spid="59" grpId="0" animBg="1"/>
      <p:bldP spid="75" grpId="0" animBg="1"/>
      <p:bldP spid="81" grpId="0"/>
      <p:bldP spid="82" grpId="0"/>
      <p:bldP spid="85" grpId="0"/>
      <p:bldP spid="87" grpId="0"/>
      <p:bldP spid="89" grpId="0"/>
      <p:bldP spid="60" grpId="0"/>
      <p:bldP spid="61" grpId="0"/>
      <p:bldP spid="62" grpId="0"/>
      <p:bldP spid="63" grpId="0"/>
      <p:bldP spid="69" grpId="0"/>
      <p:bldP spid="71" grpId="0"/>
      <p:bldP spid="72" grpId="0"/>
      <p:bldP spid="86" grpId="0"/>
      <p:bldP spid="88" grpId="0"/>
      <p:bldP spid="90" grpId="0"/>
      <p:bldP spid="91" grpId="0"/>
      <p:bldP spid="92" grpId="0"/>
      <p:bldP spid="96" grpId="0"/>
      <p:bldP spid="97" grpId="0"/>
      <p:bldP spid="98" grpId="0" animBg="1"/>
      <p:bldP spid="99" grpId="0" animBg="1"/>
      <p:bldP spid="100" grpId="0" animBg="1"/>
      <p:bldP spid="101" grpId="0" animBg="1"/>
      <p:bldP spid="102" grpId="0"/>
      <p:bldP spid="106" grpId="0" animBg="1"/>
      <p:bldP spid="107" grpId="0" animBg="1"/>
      <p:bldP spid="65" grpId="0" animBg="1"/>
      <p:bldP spid="66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77" grpId="0" animBg="1"/>
      <p:bldP spid="40" grpId="0" animBg="1"/>
      <p:bldP spid="40" grpId="1" animBg="1"/>
      <p:bldP spid="78" grpId="0" animBg="1"/>
      <p:bldP spid="41" grpId="0" animBg="1"/>
      <p:bldP spid="41" grpId="1" animBg="1"/>
      <p:bldP spid="79" grpId="0" animBg="1"/>
      <p:bldP spid="42" grpId="0" animBg="1"/>
      <p:bldP spid="42" grpId="1" animBg="1"/>
      <p:bldP spid="80" grpId="0" animBg="1"/>
      <p:bldP spid="43" grpId="0" animBg="1"/>
      <p:bldP spid="43" grpId="1" animBg="1"/>
      <p:bldP spid="103" grpId="0" animBg="1"/>
      <p:bldP spid="1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Topic-Sensitive PageRank 7/7</a:t>
            </a:r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27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6" name="Picture 5" descr="demo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666" y="1924238"/>
            <a:ext cx="5666667" cy="3009524"/>
          </a:xfrm>
          <a:prstGeom prst="rect">
            <a:avLst/>
          </a:prstGeom>
        </p:spPr>
      </p:pic>
      <p:pic>
        <p:nvPicPr>
          <p:cNvPr id="7" name="Picture 6" descr="demo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1943100"/>
            <a:ext cx="5600700" cy="2952381"/>
          </a:xfrm>
          <a:prstGeom prst="rect">
            <a:avLst/>
          </a:prstGeom>
        </p:spPr>
      </p:pic>
      <p:pic>
        <p:nvPicPr>
          <p:cNvPr id="8" name="Picture 7" descr="demo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1971857"/>
            <a:ext cx="5600700" cy="2914286"/>
          </a:xfrm>
          <a:prstGeom prst="rect">
            <a:avLst/>
          </a:prstGeom>
        </p:spPr>
      </p:pic>
      <p:pic>
        <p:nvPicPr>
          <p:cNvPr id="9" name="Picture 8" descr="demo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2600" y="1986143"/>
            <a:ext cx="5600699" cy="2885714"/>
          </a:xfrm>
          <a:prstGeom prst="rect">
            <a:avLst/>
          </a:prstGeom>
        </p:spPr>
      </p:pic>
      <p:pic>
        <p:nvPicPr>
          <p:cNvPr id="10" name="Picture 9" descr="demo5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2601" y="1919476"/>
            <a:ext cx="5614638" cy="3019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Implicitly makes use of IR (Information Retrieval) in determining the topic of the query</a:t>
            </a:r>
          </a:p>
          <a:p>
            <a:r>
              <a:rPr lang="en-US" sz="2400" smtClean="0">
                <a:latin typeface="+mj-lt"/>
              </a:rPr>
              <a:t>However, this use of IR is NOT vulnerable to manipulation, because ODP is compiled by thousands of volunteer editors</a:t>
            </a:r>
          </a:p>
          <a:p>
            <a:r>
              <a:rPr lang="en-US" sz="2400" smtClean="0">
                <a:latin typeface="+mj-lt"/>
              </a:rPr>
              <a:t>Using a small basis set is important for keeping the query-time costs low</a:t>
            </a:r>
          </a:p>
          <a:p>
            <a:r>
              <a:rPr lang="en-US" sz="2400" smtClean="0">
                <a:latin typeface="+mj-lt"/>
              </a:rPr>
              <a:t>Future work :</a:t>
            </a:r>
          </a:p>
          <a:p>
            <a:pPr lvl="1"/>
            <a:r>
              <a:rPr lang="en-US" sz="2200" smtClean="0">
                <a:latin typeface="+mj-lt"/>
              </a:rPr>
              <a:t>Use finer grained basis set</a:t>
            </a:r>
          </a:p>
          <a:p>
            <a:pPr lvl="1"/>
            <a:r>
              <a:rPr lang="en-US" sz="2200" smtClean="0">
                <a:latin typeface="+mj-lt"/>
              </a:rPr>
              <a:t>Weighting scheme based on page </a:t>
            </a:r>
            <a:r>
              <a:rPr lang="en-US" sz="2200" i="1" smtClean="0">
                <a:latin typeface="+mj-lt"/>
              </a:rPr>
              <a:t>similarity</a:t>
            </a:r>
            <a:r>
              <a:rPr lang="en-US" sz="2200" smtClean="0">
                <a:latin typeface="+mj-lt"/>
              </a:rPr>
              <a:t> to ODP category, rather than page </a:t>
            </a:r>
            <a:r>
              <a:rPr lang="en-US" sz="2200" i="1" smtClean="0">
                <a:latin typeface="+mj-lt"/>
              </a:rPr>
              <a:t>membership</a:t>
            </a:r>
            <a:r>
              <a:rPr lang="en-US" sz="2200" smtClean="0">
                <a:latin typeface="+mj-lt"/>
              </a:rPr>
              <a:t> to ODP category</a:t>
            </a:r>
            <a:endParaRPr lang="en-US" sz="22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1400" smtClean="0">
                <a:solidFill>
                  <a:schemeClr val="tx2"/>
                </a:solidFill>
                <a:latin typeface="+mj-lt"/>
              </a:rPr>
              <a:t>28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Questions and Discussion</a:t>
            </a:r>
            <a:endParaRPr lang="en-US"/>
          </a:p>
        </p:txBody>
      </p:sp>
      <p:pic>
        <p:nvPicPr>
          <p:cNvPr id="5" name="Content Placeholder 4" descr="google_gir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2285999"/>
            <a:ext cx="2046485" cy="2998937"/>
          </a:xfr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29/29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5105400" y="2057400"/>
            <a:ext cx="1752600" cy="1143000"/>
          </a:xfrm>
          <a:prstGeom prst="cloudCallout">
            <a:avLst>
              <a:gd name="adj1" fmla="val -54583"/>
              <a:gd name="adj2" fmla="val 39132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Yes?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Problem Definition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57700"/>
          </a:xfrm>
        </p:spPr>
        <p:txBody>
          <a:bodyPr>
            <a:normAutofit/>
          </a:bodyPr>
          <a:lstStyle/>
          <a:p>
            <a:r>
              <a:rPr lang="en-US" sz="2400" i="1" smtClean="0">
                <a:latin typeface="+mj-lt"/>
              </a:rPr>
              <a:t>“How can we find exactly what we want on the WWW in a fast and efficient matter?”</a:t>
            </a:r>
          </a:p>
          <a:p>
            <a:r>
              <a:rPr lang="en-US" sz="2400" smtClean="0">
                <a:latin typeface="+mj-lt"/>
              </a:rPr>
              <a:t>Every search engine needs to rank pages, but how?</a:t>
            </a:r>
          </a:p>
          <a:p>
            <a:pPr lvl="1"/>
            <a:r>
              <a:rPr lang="en-US" sz="2000" smtClean="0">
                <a:latin typeface="+mj-lt"/>
              </a:rPr>
              <a:t>Bigger the value means the page has more content?</a:t>
            </a:r>
          </a:p>
          <a:p>
            <a:pPr lvl="1"/>
            <a:r>
              <a:rPr lang="en-US" sz="2000" smtClean="0">
                <a:latin typeface="+mj-lt"/>
              </a:rPr>
              <a:t>Bigger the value means query words are more frequent?</a:t>
            </a:r>
          </a:p>
          <a:p>
            <a:pPr lvl="1"/>
            <a:r>
              <a:rPr lang="en-US" sz="2000" smtClean="0">
                <a:latin typeface="+mj-lt"/>
              </a:rPr>
              <a:t>Bigger the value means the page is more important?</a:t>
            </a:r>
          </a:p>
          <a:p>
            <a:r>
              <a:rPr lang="en-US" sz="2400" smtClean="0">
                <a:latin typeface="+mj-lt"/>
              </a:rPr>
              <a:t>Every page has its own rank of importance, but what is importance?</a:t>
            </a:r>
          </a:p>
          <a:p>
            <a:pPr lvl="1"/>
            <a:r>
              <a:rPr lang="en-US" sz="2000" smtClean="0">
                <a:latin typeface="+mj-lt"/>
              </a:rPr>
              <a:t>Traffic analysis?</a:t>
            </a:r>
          </a:p>
          <a:p>
            <a:pPr lvl="1"/>
            <a:r>
              <a:rPr lang="en-US" sz="2000" smtClean="0">
                <a:latin typeface="+mj-lt"/>
              </a:rPr>
              <a:t>Financial statement analysis?</a:t>
            </a:r>
          </a:p>
          <a:p>
            <a:pPr lvl="1"/>
            <a:r>
              <a:rPr lang="en-US" sz="2000" smtClean="0">
                <a:latin typeface="+mj-lt"/>
              </a:rPr>
              <a:t>Link structure analysis?</a:t>
            </a:r>
          </a:p>
          <a:p>
            <a:pPr lvl="1"/>
            <a:r>
              <a:rPr lang="en-US" sz="2000" smtClean="0">
                <a:latin typeface="+mj-lt"/>
              </a:rPr>
              <a:t>$$$?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5" name="Picture 4" descr="google-dr-evil-free-ide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4686300"/>
            <a:ext cx="1886857" cy="132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Problem Importance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>
            <a:normAutofit/>
          </a:bodyPr>
          <a:lstStyle/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Nearly 90% of traffic to most web sites is found by using a search engine or directory</a:t>
            </a:r>
          </a:p>
          <a:p>
            <a:endParaRPr lang="en-US" smtClean="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4/29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5" name="Picture 4" descr="google-heat-ma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743200"/>
            <a:ext cx="2286977" cy="1951077"/>
          </a:xfrm>
          <a:prstGeom prst="rect">
            <a:avLst/>
          </a:prstGeom>
        </p:spPr>
      </p:pic>
      <p:sp>
        <p:nvSpPr>
          <p:cNvPr id="8" name="Rectangular Callout 7"/>
          <p:cNvSpPr/>
          <p:nvPr/>
        </p:nvSpPr>
        <p:spPr>
          <a:xfrm>
            <a:off x="5753100" y="1714500"/>
            <a:ext cx="3009900" cy="914400"/>
          </a:xfrm>
          <a:prstGeom prst="wedgeRectCallout">
            <a:avLst>
              <a:gd name="adj1" fmla="val 8914"/>
              <a:gd name="adj2" fmla="val 8020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Where do users click more often?</a:t>
            </a:r>
            <a:endParaRPr lang="en-US"/>
          </a:p>
        </p:txBody>
      </p:sp>
      <p:pic>
        <p:nvPicPr>
          <p:cNvPr id="9" name="Picture 8" descr="golf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700" y="2781300"/>
            <a:ext cx="2400300" cy="1933914"/>
          </a:xfrm>
          <a:prstGeom prst="rect">
            <a:avLst/>
          </a:prstGeom>
        </p:spPr>
      </p:pic>
      <p:sp>
        <p:nvSpPr>
          <p:cNvPr id="10" name="Rectangular Callout 9"/>
          <p:cNvSpPr/>
          <p:nvPr/>
        </p:nvSpPr>
        <p:spPr>
          <a:xfrm>
            <a:off x="381000" y="1714500"/>
            <a:ext cx="3009900" cy="914400"/>
          </a:xfrm>
          <a:prstGeom prst="wedgeRectCallout">
            <a:avLst>
              <a:gd name="adj1" fmla="val -7542"/>
              <a:gd name="adj2" fmla="val 8333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What will be the result of the query “golf”?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Problem Trend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/>
          <a:lstStyle/>
          <a:p>
            <a:r>
              <a:rPr lang="en-US" smtClean="0">
                <a:latin typeface="+mj-lt"/>
              </a:rPr>
              <a:t>Our everyday life is cluttered with a tons of different informations</a:t>
            </a:r>
          </a:p>
          <a:p>
            <a:r>
              <a:rPr lang="en-US" smtClean="0">
                <a:latin typeface="+mj-lt"/>
              </a:rPr>
              <a:t>Finding a real information has become even more difficult</a:t>
            </a:r>
          </a:p>
          <a:p>
            <a:r>
              <a:rPr lang="en-US" smtClean="0">
                <a:latin typeface="+mj-lt"/>
              </a:rPr>
              <a:t>There has been a couple of million new web sites added, only in the last year! </a:t>
            </a:r>
          </a:p>
          <a:p>
            <a:r>
              <a:rPr lang="en-US" smtClean="0">
                <a:latin typeface="+mj-lt"/>
              </a:rPr>
              <a:t>Google is the most popular website, and the second most visited website on the planet!</a:t>
            </a:r>
          </a:p>
          <a:p>
            <a:endParaRPr lang="en-US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5/29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Existing Solutions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/>
          <a:lstStyle/>
          <a:p>
            <a:r>
              <a:rPr lang="en-US" smtClean="0">
                <a:latin typeface="+mj-lt"/>
              </a:rPr>
              <a:t>HITS (Hyperlink-Induced Topic Search)</a:t>
            </a:r>
          </a:p>
          <a:p>
            <a:r>
              <a:rPr lang="en-US" smtClean="0">
                <a:latin typeface="+mj-lt"/>
              </a:rPr>
              <a:t>HyperSearch</a:t>
            </a:r>
          </a:p>
          <a:p>
            <a:r>
              <a:rPr lang="en-US" smtClean="0">
                <a:latin typeface="+mj-lt"/>
              </a:rPr>
              <a:t>PageRank</a:t>
            </a:r>
          </a:p>
          <a:p>
            <a:r>
              <a:rPr lang="en-US" smtClean="0">
                <a:latin typeface="+mj-lt"/>
              </a:rPr>
              <a:t>Hilltop</a:t>
            </a:r>
          </a:p>
          <a:p>
            <a:r>
              <a:rPr lang="en-US" smtClean="0">
                <a:latin typeface="+mj-lt"/>
              </a:rPr>
              <a:t>SALSA (Stochastic Approach for Link Structure Analysis)</a:t>
            </a:r>
          </a:p>
          <a:p>
            <a:r>
              <a:rPr lang="en-US" smtClean="0">
                <a:latin typeface="+mj-lt"/>
              </a:rPr>
              <a:t>TrustRank</a:t>
            </a:r>
          </a:p>
          <a:p>
            <a:r>
              <a:rPr lang="en-US" smtClean="0">
                <a:latin typeface="+mj-lt"/>
              </a:rPr>
              <a:t>And many other variants…</a:t>
            </a:r>
            <a:endParaRPr lang="en-US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6/29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#1 : HITS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/>
          <a:lstStyle/>
          <a:p>
            <a:r>
              <a:rPr lang="en-US" sz="2400" smtClean="0">
                <a:latin typeface="+mj-lt"/>
              </a:rPr>
              <a:t>Hubs and Authorities</a:t>
            </a:r>
          </a:p>
          <a:p>
            <a:r>
              <a:rPr lang="en-US" sz="2400" smtClean="0">
                <a:latin typeface="+mj-lt"/>
              </a:rPr>
              <a:t>John M. Kleinberg, Cornell University, NY, ’98</a:t>
            </a:r>
          </a:p>
          <a:p>
            <a:r>
              <a:rPr lang="en-US" sz="2400" smtClean="0">
                <a:latin typeface="+mj-lt"/>
              </a:rPr>
              <a:t>Reflects the time when the internet was originally forming</a:t>
            </a:r>
          </a:p>
          <a:p>
            <a:r>
              <a:rPr lang="en-US" sz="2400" smtClean="0">
                <a:latin typeface="+mj-lt"/>
              </a:rPr>
              <a:t>Two types of pages :</a:t>
            </a:r>
          </a:p>
          <a:p>
            <a:pPr lvl="1"/>
            <a:r>
              <a:rPr lang="en-US" sz="2000" smtClean="0">
                <a:latin typeface="+mj-lt"/>
              </a:rPr>
              <a:t>Hubs</a:t>
            </a:r>
          </a:p>
          <a:p>
            <a:pPr lvl="1"/>
            <a:r>
              <a:rPr lang="en-US" sz="2000" smtClean="0">
                <a:latin typeface="+mj-lt"/>
              </a:rPr>
              <a:t>Authorities</a:t>
            </a:r>
          </a:p>
          <a:p>
            <a:r>
              <a:rPr lang="en-US" sz="2400" i="1" smtClean="0">
                <a:latin typeface="+mj-lt"/>
              </a:rPr>
              <a:t>Hub page</a:t>
            </a:r>
            <a:r>
              <a:rPr lang="en-US" sz="2400" smtClean="0">
                <a:latin typeface="+mj-lt"/>
              </a:rPr>
              <a:t> provides links to good authorities on the subject</a:t>
            </a:r>
          </a:p>
          <a:p>
            <a:r>
              <a:rPr lang="en-US" sz="2400" i="1" smtClean="0">
                <a:latin typeface="+mj-lt"/>
              </a:rPr>
              <a:t>Authority page</a:t>
            </a:r>
            <a:r>
              <a:rPr lang="en-US" sz="2400" smtClean="0">
                <a:latin typeface="+mj-lt"/>
              </a:rPr>
              <a:t> provides a good information about the subject</a:t>
            </a:r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7/29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#1 : HITS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25112"/>
          </a:xfrm>
        </p:spPr>
        <p:txBody>
          <a:bodyPr/>
          <a:lstStyle/>
          <a:p>
            <a:r>
              <a:rPr lang="en-US" sz="2400" smtClean="0">
                <a:latin typeface="+mj-lt"/>
              </a:rPr>
              <a:t>Criticism :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Expensive at runtime</a:t>
            </a:r>
          </a:p>
          <a:p>
            <a:pPr lvl="1"/>
            <a:r>
              <a:rPr lang="en-US" sz="220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 Scores are calculated using subgraph of the entire Web graph</a:t>
            </a:r>
            <a:endParaRPr lang="en-US" sz="2200" smtClean="0">
              <a:solidFill>
                <a:srgbClr val="00B050"/>
              </a:solidFill>
              <a:latin typeface="+mj-lt"/>
              <a:sym typeface="Wingdings" pitchFamily="2" charset="2"/>
            </a:endParaRP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</a:t>
            </a:r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Simple and iterative</a:t>
            </a:r>
          </a:p>
          <a:p>
            <a:pPr lvl="1"/>
            <a:r>
              <a:rPr lang="en-US" sz="2200" smtClean="0">
                <a:solidFill>
                  <a:srgbClr val="00B050"/>
                </a:solidFill>
                <a:latin typeface="+mj-lt"/>
                <a:sym typeface="Wingdings" pitchFamily="2" charset="2"/>
              </a:rPr>
              <a:t> Query-specific rank score</a:t>
            </a:r>
          </a:p>
          <a:p>
            <a:pPr lvl="1"/>
            <a:endParaRPr lang="en-US" sz="22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8/29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smtClean="0"/>
              <a:t>Solution #2 : PageRank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sz="2400" smtClean="0">
                <a:latin typeface="+mj-lt"/>
              </a:rPr>
              <a:t>Lawrence “Larry” Page, Sergey Brin, Stanford, 1998</a:t>
            </a:r>
          </a:p>
          <a:p>
            <a:r>
              <a:rPr lang="en-US" sz="2400" smtClean="0">
                <a:latin typeface="+mj-lt"/>
              </a:rPr>
              <a:t>Used by the Google search engine</a:t>
            </a:r>
          </a:p>
          <a:p>
            <a:r>
              <a:rPr lang="en-US" sz="2400" smtClean="0">
                <a:latin typeface="+mj-lt"/>
              </a:rPr>
              <a:t>Uses a random surfer model</a:t>
            </a:r>
          </a:p>
          <a:p>
            <a:r>
              <a:rPr lang="en-US" sz="2400" smtClean="0">
                <a:latin typeface="+mj-lt"/>
              </a:rPr>
              <a:t>Represents the likelihood that a person randomly clicking on links will arrive at any particular page</a:t>
            </a:r>
          </a:p>
          <a:p>
            <a:r>
              <a:rPr lang="en-US" sz="2400" smtClean="0">
                <a:latin typeface="+mj-lt"/>
              </a:rPr>
              <a:t>Probability distribution is evenly divided among all pages in the Web graph</a:t>
            </a:r>
          </a:p>
          <a:p>
            <a:r>
              <a:rPr lang="en-US" sz="2400" smtClean="0">
                <a:latin typeface="+mj-lt"/>
              </a:rPr>
              <a:t>PageRank value is computed for each page </a:t>
            </a:r>
            <a:r>
              <a:rPr lang="en-US" sz="2400" b="1" smtClean="0">
                <a:latin typeface="+mj-lt"/>
              </a:rPr>
              <a:t>offline</a:t>
            </a:r>
          </a:p>
          <a:p>
            <a:r>
              <a:rPr lang="en-US" sz="2400" smtClean="0">
                <a:latin typeface="+mj-lt"/>
              </a:rPr>
              <a:t>Interprets a hyperlink from page i to page j as a </a:t>
            </a:r>
            <a:r>
              <a:rPr lang="en-US" sz="2400" b="1" smtClean="0">
                <a:latin typeface="+mj-lt"/>
              </a:rPr>
              <a:t>vote</a:t>
            </a:r>
            <a:r>
              <a:rPr lang="en-US" sz="2400" smtClean="0">
                <a:latin typeface="+mj-lt"/>
              </a:rPr>
              <a:t>, by page i, for page j</a:t>
            </a:r>
          </a:p>
          <a:p>
            <a:r>
              <a:rPr lang="en-US" sz="2400" smtClean="0">
                <a:latin typeface="+mj-lt"/>
              </a:rPr>
              <a:t>Analyzes the page that casts the vote as well</a:t>
            </a:r>
            <a:endParaRPr lang="en-US" sz="240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191000" y="6400800"/>
            <a:ext cx="4800600" cy="304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Bratislav Stojanovi</a:t>
            </a:r>
            <a:r>
              <a:rPr kumimoji="0" lang="sr-Latn-R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ć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unimatrix0@live.com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| Page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9/29</a:t>
            </a: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1046</TotalTime>
  <Words>2188</Words>
  <Application>Microsoft Office PowerPoint</Application>
  <PresentationFormat>On-screen Show (4:3)</PresentationFormat>
  <Paragraphs>519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Urban</vt:lpstr>
      <vt:lpstr>Topic-Sensitive PageRank</vt:lpstr>
      <vt:lpstr>Introduction</vt:lpstr>
      <vt:lpstr>Problem Definition</vt:lpstr>
      <vt:lpstr>Problem Importance</vt:lpstr>
      <vt:lpstr>Problem Trend</vt:lpstr>
      <vt:lpstr>Existing Solutions</vt:lpstr>
      <vt:lpstr>Solution #1 : HITS</vt:lpstr>
      <vt:lpstr>Solution #1 : HITS</vt:lpstr>
      <vt:lpstr>Solution #2 : PageRank</vt:lpstr>
      <vt:lpstr>Solution #2 : PageRank</vt:lpstr>
      <vt:lpstr>Solution #2 : PageRank</vt:lpstr>
      <vt:lpstr>Solution #2 : PageRank</vt:lpstr>
      <vt:lpstr>Solution #2 : PageRank</vt:lpstr>
      <vt:lpstr>Solution #3 : TrustRank</vt:lpstr>
      <vt:lpstr>Solution #3 : TrustRank</vt:lpstr>
      <vt:lpstr>Solution #3 : TrustRank</vt:lpstr>
      <vt:lpstr>Proposed Solution</vt:lpstr>
      <vt:lpstr>Is it better?</vt:lpstr>
      <vt:lpstr>Is it original?</vt:lpstr>
      <vt:lpstr>Trend</vt:lpstr>
      <vt:lpstr>Topic-Sensitive PageRank 1/7</vt:lpstr>
      <vt:lpstr>Topic-Sensitive PageRank 2/7</vt:lpstr>
      <vt:lpstr>Topic-Sensitive PageRank 3/7</vt:lpstr>
      <vt:lpstr>Topic-Sensitive PageRank 4/7</vt:lpstr>
      <vt:lpstr>Topic-Sensitive PageRank 5/7</vt:lpstr>
      <vt:lpstr>Topic-Sensitive PageRank 6/7</vt:lpstr>
      <vt:lpstr>Topic-Sensitive PageRank 7/7</vt:lpstr>
      <vt:lpstr>Conclusion</vt:lpstr>
      <vt:lpstr>Questions and 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Topic-Sensitive PageRank</dc:title>
  <dc:creator>Bratislav</dc:creator>
  <cp:keywords>PageRank</cp:keywords>
  <cp:lastModifiedBy>Bratislav</cp:lastModifiedBy>
  <cp:revision>432</cp:revision>
  <dcterms:created xsi:type="dcterms:W3CDTF">2010-12-04T12:24:26Z</dcterms:created>
  <dcterms:modified xsi:type="dcterms:W3CDTF">2010-12-07T21:52:38Z</dcterms:modified>
</cp:coreProperties>
</file>